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4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3966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9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9092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6156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9936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9345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2288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7310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7973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6403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E9DB8E0-58DC-4860-A856-8C79D353233E}" type="datetimeFigureOut">
              <a:rPr lang="ru-KZ" smtClean="0"/>
              <a:t>19.09.2024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4838" y="1201405"/>
            <a:ext cx="8803804" cy="1236996"/>
          </a:xfrm>
        </p:spPr>
        <p:txBody>
          <a:bodyPr>
            <a:normAutofit/>
          </a:bodyPr>
          <a:lstStyle/>
          <a:p>
            <a:pPr algn="ctr"/>
            <a:r>
              <a:rPr lang="ru-RU" sz="4400" b="0" i="0" u="none" strike="noStrike" dirty="0">
                <a:solidFill>
                  <a:srgbClr val="0B5195"/>
                </a:solidFill>
                <a:effectLst/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2786216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Лекция 1 . «Введение в дисциплину»</a:t>
            </a:r>
            <a:endParaRPr lang="ru-KZ" sz="28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504335" y="4798141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b="1" cap="none" dirty="0">
                <a:solidFill>
                  <a:schemeClr val="tx1"/>
                </a:solidFill>
              </a:rPr>
              <a:t> А.А.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K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2582D6-B614-47E7-8C9E-000071182E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4400" y="324413"/>
            <a:ext cx="10697497" cy="5722426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dirty="0"/>
              <a:t>Вся история развития человечества подразделяется на 3 эпохи: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altLang="ru-KZ" sz="2000" dirty="0"/>
              <a:t>6000 лет длилась </a:t>
            </a:r>
            <a:r>
              <a:rPr lang="ru-RU" altLang="ru-KZ" sz="2000" b="1" dirty="0"/>
              <a:t>сельскохозяйственная эпоха;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altLang="ru-KZ" sz="2000" dirty="0"/>
              <a:t>150 лет длилась </a:t>
            </a:r>
            <a:r>
              <a:rPr lang="ru-RU" altLang="ru-KZ" sz="2000" b="1" dirty="0"/>
              <a:t>эпоха промышленная (индустриальная);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altLang="ru-KZ" sz="2000" dirty="0"/>
              <a:t>На рубеже </a:t>
            </a:r>
            <a:r>
              <a:rPr lang="en-US" altLang="ru-KZ" sz="2000" dirty="0"/>
              <a:t>XX </a:t>
            </a:r>
            <a:r>
              <a:rPr lang="ru-RU" altLang="ru-KZ" sz="2000" dirty="0"/>
              <a:t>и</a:t>
            </a:r>
            <a:r>
              <a:rPr lang="en-US" altLang="ru-KZ" sz="2000" dirty="0"/>
              <a:t> XXI</a:t>
            </a:r>
            <a:r>
              <a:rPr lang="ru-RU" altLang="ru-KZ" sz="2000" dirty="0"/>
              <a:t> веков человечество вступило в  </a:t>
            </a:r>
            <a:r>
              <a:rPr lang="ru-RU" altLang="ru-KZ" sz="2000" b="1" dirty="0">
                <a:solidFill>
                  <a:srgbClr val="FF3300"/>
                </a:solidFill>
              </a:rPr>
              <a:t>информационную эпоху.</a:t>
            </a:r>
            <a:r>
              <a:rPr lang="ru-RU" altLang="ru-KZ" sz="2000" b="1" dirty="0"/>
              <a:t> </a:t>
            </a:r>
          </a:p>
          <a:p>
            <a:pPr algn="just">
              <a:spcBef>
                <a:spcPct val="50000"/>
              </a:spcBef>
            </a:pPr>
            <a:r>
              <a:rPr lang="ru-RU" altLang="ru-KZ" sz="2000" dirty="0"/>
              <a:t>Это означает, что основным  фактором развития человеческой цивилизации становятся </a:t>
            </a:r>
            <a:r>
              <a:rPr lang="ru-RU" altLang="ru-KZ" sz="2000" b="1" dirty="0">
                <a:solidFill>
                  <a:srgbClr val="FF3300"/>
                </a:solidFill>
              </a:rPr>
              <a:t>информационные  ресурсы</a:t>
            </a:r>
            <a:r>
              <a:rPr lang="ru-RU" altLang="ru-KZ" sz="2000" b="1" dirty="0"/>
              <a:t>, </a:t>
            </a:r>
            <a:r>
              <a:rPr lang="ru-RU" altLang="ru-KZ" sz="2000" dirty="0"/>
              <a:t>а информация является неотъемлемой частью всех видов человеческой деятельности.</a:t>
            </a:r>
          </a:p>
          <a:p>
            <a:pPr algn="just">
              <a:spcBef>
                <a:spcPct val="50000"/>
              </a:spcBef>
            </a:pPr>
            <a:r>
              <a:rPr lang="ru-RU" altLang="ru-KZ" sz="2000" dirty="0"/>
              <a:t>Важнейшей составляющей информации является </a:t>
            </a:r>
            <a:r>
              <a:rPr lang="ru-RU" altLang="ru-KZ" sz="2000" b="1" dirty="0" err="1">
                <a:solidFill>
                  <a:srgbClr val="FF3300"/>
                </a:solidFill>
              </a:rPr>
              <a:t>геоинформация</a:t>
            </a:r>
            <a:r>
              <a:rPr lang="ru-RU" altLang="ru-KZ" sz="2000" b="1" dirty="0"/>
              <a:t> – </a:t>
            </a:r>
            <a:r>
              <a:rPr lang="ru-RU" altLang="ru-KZ" sz="2000" dirty="0"/>
              <a:t>пространственно-координированная информация об окружающем нас географическом пространстве.</a:t>
            </a:r>
          </a:p>
          <a:p>
            <a:pPr algn="just">
              <a:spcBef>
                <a:spcPct val="50000"/>
              </a:spcBef>
            </a:pPr>
            <a:r>
              <a:rPr lang="ru-RU" altLang="ru-KZ" sz="2000" dirty="0"/>
              <a:t>В задачах территориального управления около </a:t>
            </a:r>
            <a:r>
              <a:rPr lang="ru-RU" altLang="ru-KZ" sz="2000" b="1" dirty="0"/>
              <a:t>70% решений</a:t>
            </a:r>
            <a:r>
              <a:rPr lang="ru-RU" altLang="ru-KZ" sz="2000" dirty="0"/>
              <a:t> связаны с использованием </a:t>
            </a:r>
            <a:r>
              <a:rPr lang="ru-RU" altLang="ru-KZ" sz="2000" dirty="0" err="1"/>
              <a:t>геоинформации</a:t>
            </a:r>
            <a:r>
              <a:rPr lang="ru-RU" altLang="ru-KZ" sz="2000" dirty="0"/>
              <a:t>.</a:t>
            </a:r>
          </a:p>
          <a:p>
            <a:pPr algn="just">
              <a:spcBef>
                <a:spcPct val="50000"/>
              </a:spcBef>
            </a:pPr>
            <a:r>
              <a:rPr lang="ru-RU" altLang="ru-KZ" sz="2000" dirty="0"/>
              <a:t>Вопросы получения и использования </a:t>
            </a:r>
            <a:r>
              <a:rPr lang="ru-RU" altLang="ru-KZ" sz="2000" dirty="0" err="1"/>
              <a:t>геоинформации</a:t>
            </a:r>
            <a:r>
              <a:rPr lang="ru-RU" altLang="ru-KZ" sz="2000" dirty="0"/>
              <a:t> базируются на новом понятии  </a:t>
            </a:r>
            <a:r>
              <a:rPr lang="ru-RU" altLang="ru-KZ" sz="2000" b="1" dirty="0">
                <a:solidFill>
                  <a:srgbClr val="FF3300"/>
                </a:solidFill>
              </a:rPr>
              <a:t>геоинформатика,</a:t>
            </a:r>
            <a:r>
              <a:rPr lang="ru-RU" altLang="ru-KZ" sz="4000" b="1" dirty="0">
                <a:solidFill>
                  <a:srgbClr val="FF3300"/>
                </a:solidFill>
              </a:rPr>
              <a:t> </a:t>
            </a:r>
            <a:r>
              <a:rPr lang="ru-RU" altLang="ru-KZ" sz="2000" b="1" dirty="0">
                <a:solidFill>
                  <a:srgbClr val="FF0000"/>
                </a:solidFill>
              </a:rPr>
              <a:t>а технологии картографирования переходят на цифровую основу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37596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 sz="4800" b="1" dirty="0"/>
              <a:t>Цифровые технологии  картографирования:</a:t>
            </a:r>
            <a:r>
              <a:rPr lang="ru-RU" altLang="ru-KZ" sz="4800" dirty="0"/>
              <a:t> 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altLang="ru-KZ" sz="2800" b="1" dirty="0">
                <a:solidFill>
                  <a:srgbClr val="0066FF"/>
                </a:solidFill>
              </a:rPr>
              <a:t>«Информационные технологии сбора, обработки, накопления, хранения, преобразования, анализа и отображения </a:t>
            </a:r>
            <a:r>
              <a:rPr lang="ru-RU" altLang="ru-KZ" sz="2800" b="1" dirty="0">
                <a:solidFill>
                  <a:srgbClr val="FF0000"/>
                </a:solidFill>
              </a:rPr>
              <a:t>пространственно-координированной информации </a:t>
            </a:r>
            <a:r>
              <a:rPr lang="ru-RU" altLang="ru-KZ" sz="2800" b="1" dirty="0">
                <a:solidFill>
                  <a:srgbClr val="0000CC"/>
                </a:solidFill>
              </a:rPr>
              <a:t>в форме геоинформационных моделей, цифровых и электронных карт»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39679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KZ" sz="4800" b="1" dirty="0"/>
              <a:t>Цифровые технологии  картографирования в производственном аспекте: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264" y="1986116"/>
            <a:ext cx="5954415" cy="3882978"/>
          </a:xfrm>
        </p:spPr>
        <p:txBody>
          <a:bodyPr/>
          <a:lstStyle/>
          <a:p>
            <a:r>
              <a:rPr lang="ru-RU" altLang="ru-KZ" b="1" dirty="0">
                <a:solidFill>
                  <a:srgbClr val="009900"/>
                </a:solidFill>
              </a:rPr>
              <a:t>«Производственная деятельность по получению и переработке пространственно-координированной информации, формированию геоинформационных моделей, цифровых карт и электронных карт,  подготовке пространственных решений, а также по созданию и эксплуатации геоинформационных систем и технологий»</a:t>
            </a:r>
          </a:p>
          <a:p>
            <a:endParaRPr lang="ru-KZ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5ED7FEE-576B-4217-8C79-4DF6664A3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2" y="1986116"/>
            <a:ext cx="4506452" cy="337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91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4">
            <a:extLst>
              <a:ext uri="{FF2B5EF4-FFF2-40B4-BE49-F238E27FC236}">
                <a16:creationId xmlns:a16="http://schemas.microsoft.com/office/drawing/2014/main" id="{D9F60F61-1B7F-4612-9ACC-452192499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784" y="4815522"/>
            <a:ext cx="3095625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33269"/>
          </a:xfrm>
        </p:spPr>
        <p:txBody>
          <a:bodyPr>
            <a:normAutofit/>
          </a:bodyPr>
          <a:lstStyle/>
          <a:p>
            <a:r>
              <a:rPr lang="ru-RU" altLang="ru-KZ" sz="3600" dirty="0"/>
              <a:t>Связь </a:t>
            </a:r>
            <a:r>
              <a:rPr lang="ru-RU" altLang="ru-KZ" sz="3600" b="1" dirty="0">
                <a:solidFill>
                  <a:srgbClr val="0000CC"/>
                </a:solidFill>
              </a:rPr>
              <a:t>цифровых технологий  картографирования</a:t>
            </a:r>
            <a:r>
              <a:rPr lang="ru-RU" altLang="ru-KZ" sz="3600" dirty="0"/>
              <a:t> со смежными областями науки и производства</a:t>
            </a:r>
            <a:endParaRPr lang="ru-KZ" sz="3600" dirty="0"/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AAD01643-A62E-424B-BA66-298143DFA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1171" y="3248660"/>
            <a:ext cx="3095625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266A84A-87BF-4E12-8F13-2ED064653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0321" y="1737360"/>
            <a:ext cx="2808288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394A8E04-F199-44C5-8A0D-46F3FCED6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3609" y="1665922"/>
            <a:ext cx="2808287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3EF11912-2A71-40D0-BB75-A2280C51D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3196" y="4617085"/>
            <a:ext cx="2808288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780B3E9-52C4-439C-B0D9-B3414A85D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2384" y="1953260"/>
            <a:ext cx="2232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Геодезия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0F6C1133-C8A4-43CB-96C0-2A138806C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1759" y="2024697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Картография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9D685F45-0AB6-4DCE-AB6B-E17159BE0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9734" y="3466147"/>
            <a:ext cx="32400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000" b="1" dirty="0"/>
              <a:t> Цифровые технологии     картографирования</a:t>
            </a: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DE0B4E92-1F22-4E2C-B66B-91381D98B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7709" y="4906010"/>
            <a:ext cx="34559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/>
              <a:t>Дистанционное зондирование</a:t>
            </a:r>
          </a:p>
        </p:txBody>
      </p:sp>
      <p:sp>
        <p:nvSpPr>
          <p:cNvPr id="12" name="Text Box 18">
            <a:extLst>
              <a:ext uri="{FF2B5EF4-FFF2-40B4-BE49-F238E27FC236}">
                <a16:creationId xmlns:a16="http://schemas.microsoft.com/office/drawing/2014/main" id="{D119F2A4-F3F3-4057-8AC0-9ECCBB721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3558" y="4937319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 dirty="0"/>
              <a:t>Геоинформатика</a:t>
            </a:r>
          </a:p>
        </p:txBody>
      </p:sp>
      <p:sp>
        <p:nvSpPr>
          <p:cNvPr id="13" name="Line 19">
            <a:extLst>
              <a:ext uri="{FF2B5EF4-FFF2-40B4-BE49-F238E27FC236}">
                <a16:creationId xmlns:a16="http://schemas.microsoft.com/office/drawing/2014/main" id="{575F26DD-AC2C-4ABA-82B3-921CBF1EFE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80809" y="4329747"/>
            <a:ext cx="11525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70A8381B-2930-41CC-AEA5-711B0D1F0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1759" y="4329747"/>
            <a:ext cx="1008062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" name="Line 21">
            <a:extLst>
              <a:ext uri="{FF2B5EF4-FFF2-40B4-BE49-F238E27FC236}">
                <a16:creationId xmlns:a16="http://schemas.microsoft.com/office/drawing/2014/main" id="{D6E9A6CE-A0D2-4FCC-92CD-E719EBC00F6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12609" y="2745422"/>
            <a:ext cx="865187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" name="Line 22">
            <a:extLst>
              <a:ext uri="{FF2B5EF4-FFF2-40B4-BE49-F238E27FC236}">
                <a16:creationId xmlns:a16="http://schemas.microsoft.com/office/drawing/2014/main" id="{EB742490-BE15-4444-BD9E-3CFD66C09E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12834" y="2816860"/>
            <a:ext cx="1081087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631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KZ" sz="3600" dirty="0"/>
              <a:t>Важнейшие особенности </a:t>
            </a:r>
            <a:r>
              <a:rPr lang="ru-RU" altLang="ru-KZ" sz="3600" b="1" dirty="0">
                <a:solidFill>
                  <a:schemeClr val="accent3">
                    <a:lumMod val="75000"/>
                  </a:schemeClr>
                </a:solidFill>
              </a:rPr>
              <a:t>цифровых технологий  картографирования: </a:t>
            </a:r>
            <a:endParaRPr lang="ru-KZ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altLang="ru-KZ" b="1" dirty="0"/>
              <a:t>Однозначная идентификация объектов</a:t>
            </a:r>
            <a:r>
              <a:rPr lang="ru-RU" altLang="ru-KZ" dirty="0"/>
              <a:t> пространства с помощью координатной привязки</a:t>
            </a:r>
          </a:p>
          <a:p>
            <a:pPr marL="609600" indent="-609600">
              <a:buFontTx/>
              <a:buAutoNum type="arabicPeriod"/>
            </a:pPr>
            <a:r>
              <a:rPr lang="ru-RU" altLang="ru-KZ" b="1" dirty="0"/>
              <a:t>Моделирование всех объектов</a:t>
            </a:r>
            <a:r>
              <a:rPr lang="ru-RU" altLang="ru-KZ" dirty="0"/>
              <a:t> пространства как точек, линий и площадей, абстрагируясь от их сущности</a:t>
            </a:r>
          </a:p>
          <a:p>
            <a:pPr marL="609600" indent="-609600">
              <a:buFontTx/>
              <a:buAutoNum type="arabicPeriod"/>
            </a:pPr>
            <a:r>
              <a:rPr lang="ru-RU" altLang="ru-KZ" b="1" dirty="0"/>
              <a:t>Математическая обработка</a:t>
            </a:r>
            <a:r>
              <a:rPr lang="ru-RU" altLang="ru-KZ" dirty="0"/>
              <a:t> абстрактных объектов – точек, линий и площадей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223358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KZ" sz="3600" dirty="0"/>
              <a:t>Составные части </a:t>
            </a:r>
            <a:r>
              <a:rPr lang="ru-RU" altLang="ru-KZ" sz="3600" b="1" dirty="0"/>
              <a:t>цифровых технологий  картографирования</a:t>
            </a:r>
            <a:endParaRPr lang="ru-KZ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KZ" sz="2000" b="1" dirty="0"/>
              <a:t>1. Картографирование территории </a:t>
            </a:r>
            <a:r>
              <a:rPr lang="ru-RU" altLang="ru-KZ" sz="2000" b="1" dirty="0">
                <a:solidFill>
                  <a:srgbClr val="FF0000"/>
                </a:solidFill>
              </a:rPr>
              <a:t>(геоинформационное картографирование),</a:t>
            </a:r>
            <a:r>
              <a:rPr lang="ru-RU" altLang="ru-KZ" sz="2000" b="1" dirty="0"/>
              <a:t> создание и ведение геоинформационного пространства (</a:t>
            </a:r>
            <a:r>
              <a:rPr lang="ru-RU" altLang="ru-KZ" sz="2000" b="1" dirty="0">
                <a:solidFill>
                  <a:srgbClr val="0000CC"/>
                </a:solidFill>
              </a:rPr>
              <a:t>пространственного информационного ресурса)</a:t>
            </a:r>
            <a:r>
              <a:rPr lang="ru-RU" altLang="ru-KZ" sz="2000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KZ" sz="2000" dirty="0"/>
          </a:p>
          <a:p>
            <a:pPr>
              <a:lnSpc>
                <a:spcPct val="90000"/>
              </a:lnSpc>
            </a:pPr>
            <a:r>
              <a:rPr lang="ru-RU" altLang="ru-KZ" sz="2000" b="1" dirty="0"/>
              <a:t>2. Переработка пространственного </a:t>
            </a:r>
          </a:p>
          <a:p>
            <a:pPr>
              <a:lnSpc>
                <a:spcPct val="90000"/>
              </a:lnSpc>
            </a:pPr>
            <a:r>
              <a:rPr lang="ru-RU" altLang="ru-KZ" sz="2000" b="1" dirty="0"/>
              <a:t>информационного ресурса </a:t>
            </a:r>
          </a:p>
          <a:p>
            <a:pPr>
              <a:lnSpc>
                <a:spcPct val="90000"/>
              </a:lnSpc>
            </a:pPr>
            <a:r>
              <a:rPr lang="ru-RU" altLang="ru-KZ" sz="2000" b="1" dirty="0"/>
              <a:t>в пространственные решения</a:t>
            </a:r>
          </a:p>
          <a:p>
            <a:pPr>
              <a:lnSpc>
                <a:spcPct val="90000"/>
              </a:lnSpc>
            </a:pPr>
            <a:r>
              <a:rPr lang="ru-RU" altLang="ru-KZ" sz="2000" dirty="0"/>
              <a:t> </a:t>
            </a:r>
            <a:r>
              <a:rPr lang="ru-RU" altLang="ru-KZ" sz="2000" dirty="0">
                <a:solidFill>
                  <a:srgbClr val="0000CC"/>
                </a:solidFill>
              </a:rPr>
              <a:t>(</a:t>
            </a:r>
            <a:r>
              <a:rPr lang="ru-RU" altLang="ru-KZ" sz="2000" b="1" dirty="0">
                <a:solidFill>
                  <a:srgbClr val="0000CC"/>
                </a:solidFill>
              </a:rPr>
              <a:t>ГИС-обработка</a:t>
            </a:r>
            <a:r>
              <a:rPr lang="ru-RU" altLang="ru-KZ" sz="2000" b="1" dirty="0"/>
              <a:t>)</a:t>
            </a:r>
            <a:r>
              <a:rPr lang="ru-RU" altLang="ru-KZ" dirty="0"/>
              <a:t> </a:t>
            </a:r>
          </a:p>
          <a:p>
            <a:endParaRPr lang="ru-KZ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11CBD4C-EB34-4E13-9DF4-63B0DDA6E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304" y="2641058"/>
            <a:ext cx="5277390" cy="351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84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KZ" sz="3600" dirty="0"/>
              <a:t>Составные части </a:t>
            </a:r>
            <a:r>
              <a:rPr lang="ru-RU" altLang="ru-KZ" sz="3600" b="1" dirty="0"/>
              <a:t>цифровых технологий  картографирования</a:t>
            </a:r>
            <a:endParaRPr lang="ru-KZ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998720" cy="402336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altLang="ru-KZ" b="1" dirty="0"/>
              <a:t>Однозначная идентификация объектов</a:t>
            </a:r>
            <a:r>
              <a:rPr lang="ru-RU" altLang="ru-KZ" dirty="0"/>
              <a:t> пространства с помощью координатной привязки</a:t>
            </a:r>
          </a:p>
          <a:p>
            <a:pPr marL="609600" indent="-609600">
              <a:buFontTx/>
              <a:buAutoNum type="arabicPeriod"/>
            </a:pPr>
            <a:r>
              <a:rPr lang="ru-RU" altLang="ru-KZ" b="1" dirty="0"/>
              <a:t>Моделирование всех объектов</a:t>
            </a:r>
            <a:r>
              <a:rPr lang="ru-RU" altLang="ru-KZ" dirty="0"/>
              <a:t> пространства как точек, линий и площадей, абстрагируясь от их сущности</a:t>
            </a:r>
          </a:p>
          <a:p>
            <a:pPr marL="609600" indent="-609600">
              <a:buFontTx/>
              <a:buAutoNum type="arabicPeriod"/>
            </a:pPr>
            <a:r>
              <a:rPr lang="ru-RU" altLang="ru-KZ" b="1" dirty="0"/>
              <a:t>Математическая обработка</a:t>
            </a:r>
            <a:r>
              <a:rPr lang="ru-RU" altLang="ru-KZ" dirty="0"/>
              <a:t> абстрактных объектов – точек, линий и площадей</a:t>
            </a:r>
          </a:p>
          <a:p>
            <a:endParaRPr lang="ru-KZ" dirty="0"/>
          </a:p>
        </p:txBody>
      </p:sp>
      <p:pic>
        <p:nvPicPr>
          <p:cNvPr id="5122" name="Picture 2" descr="программное обеспечение геоинформационных систем">
            <a:extLst>
              <a:ext uri="{FF2B5EF4-FFF2-40B4-BE49-F238E27FC236}">
                <a16:creationId xmlns:a16="http://schemas.microsoft.com/office/drawing/2014/main" id="{E776CDC7-801B-4A14-8B09-4AAAF6CC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904" y="1845734"/>
            <a:ext cx="5534941" cy="381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49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Что такое гис">
            <a:extLst>
              <a:ext uri="{FF2B5EF4-FFF2-40B4-BE49-F238E27FC236}">
                <a16:creationId xmlns:a16="http://schemas.microsoft.com/office/drawing/2014/main" id="{74324F18-43E4-490B-8292-550E9A0FC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002" y="216141"/>
            <a:ext cx="8667996" cy="594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945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KZ" sz="3600" dirty="0"/>
              <a:t>Рекомендуемая литература</a:t>
            </a:r>
            <a:endParaRPr lang="ru-KZ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74" y="1845734"/>
            <a:ext cx="10614906" cy="4023360"/>
          </a:xfrm>
        </p:spPr>
        <p:txBody>
          <a:bodyPr>
            <a:noAutofit/>
          </a:bodyPr>
          <a:lstStyle/>
          <a:p>
            <a:pPr marL="342900" lvl="0" indent="-342900" algn="just">
              <a:buFont typeface="+mj-lt"/>
              <a:buAutoNum type="arabicPeriod"/>
              <a:tabLst>
                <a:tab pos="-26289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Лисицкий Д.В. Основные принципы цифрового картографирования местности. М. Недра, 1988.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Капралов Е.Г., Кошкарев А.В. и др. Основы геоинформатики: в 2 кн. </a:t>
            </a:r>
            <a:r>
              <a:rPr lang="ru-RU" sz="1400" dirty="0" err="1">
                <a:effectLst/>
                <a:ea typeface="Times New Roman" panose="02020603050405020304" pitchFamily="18" charset="0"/>
              </a:rPr>
              <a:t>Учеб.пособие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для студ. вузов; Под ред. </a:t>
            </a:r>
            <a:r>
              <a:rPr lang="ru-RU" sz="1400" dirty="0" err="1">
                <a:effectLst/>
                <a:ea typeface="Times New Roman" panose="02020603050405020304" pitchFamily="18" charset="0"/>
              </a:rPr>
              <a:t>Тикунова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В.С.-М.; Издательский центр «Академия», 2004.Книга 1-352 стр.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 err="1">
                <a:effectLst/>
                <a:ea typeface="Times New Roman" panose="02020603050405020304" pitchFamily="18" charset="0"/>
              </a:rPr>
              <a:t>Карпик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А.П. Методологические и технологические основы геоинформационного  обеспечения территорий: Монография. - Новосибирск: СГГА, 2004.-260с.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Классификатор топографической информации. М.: ГУГК СССР, 1986.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ГОСТ 28441 -90. Картография цифровая. Термины и определения. - М.; 1990.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ГОСТ Р 50828 - 95. Геоинформационное картографирование. Пространственные данные, цифровые и электронные карты. Общие требования. М.; 1995.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 err="1">
                <a:effectLst/>
                <a:ea typeface="Times New Roman" panose="02020603050405020304" pitchFamily="18" charset="0"/>
              </a:rPr>
              <a:t>Берлянт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А.М. Геоинформационное картографирование. М,: 1997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 err="1">
                <a:effectLst/>
                <a:ea typeface="Times New Roman" panose="02020603050405020304" pitchFamily="18" charset="0"/>
              </a:rPr>
              <a:t>Жалковский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Е.А., </a:t>
            </a:r>
            <a:r>
              <a:rPr lang="ru-RU" sz="1400" dirty="0" err="1">
                <a:effectLst/>
                <a:ea typeface="Times New Roman" panose="02020603050405020304" pitchFamily="18" charset="0"/>
              </a:rPr>
              <a:t>Халугин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Е.И. и др. Цифровая картография и геоинформатика. Краткий терминологический словарь/ Под общей редакцией Е.А.,</a:t>
            </a:r>
            <a:r>
              <a:rPr lang="ru-RU" sz="1400" dirty="0" err="1">
                <a:effectLst/>
                <a:ea typeface="Times New Roman" panose="02020603050405020304" pitchFamily="18" charset="0"/>
              </a:rPr>
              <a:t>Жалковского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. – М., «</a:t>
            </a:r>
            <a:r>
              <a:rPr lang="ru-RU" sz="1400" dirty="0" err="1">
                <a:effectLst/>
                <a:ea typeface="Times New Roman" panose="02020603050405020304" pitchFamily="18" charset="0"/>
              </a:rPr>
              <a:t>Картгеоцентр-Геодезиздат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», 1999.- 46 с. </a:t>
            </a:r>
            <a:endParaRPr lang="ru-KZ" sz="14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r>
              <a:rPr lang="ru-RU" sz="1400" dirty="0">
                <a:effectLst/>
                <a:ea typeface="Times New Roman" panose="02020603050405020304" pitchFamily="18" charset="0"/>
              </a:rPr>
              <a:t>Иванников А.Д. и др. Прикладная геоинформатика. – М.: МАКС Пресс, 2005. – 360 с.</a:t>
            </a: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endParaRPr lang="ru-KZ" sz="1000" dirty="0">
              <a:effectLst/>
              <a:ea typeface="Times New Roman" panose="02020603050405020304" pitchFamily="18" charset="0"/>
            </a:endParaRPr>
          </a:p>
          <a:p>
            <a:endParaRPr lang="ru-KZ" sz="1000" dirty="0"/>
          </a:p>
        </p:txBody>
      </p:sp>
    </p:spTree>
    <p:extLst>
      <p:ext uri="{BB962C8B-B14F-4D97-AF65-F5344CB8AC3E}">
        <p14:creationId xmlns:p14="http://schemas.microsoft.com/office/powerpoint/2010/main" val="700785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KZ" sz="3600" dirty="0"/>
              <a:t>Рекомендуемая литература</a:t>
            </a:r>
            <a:endParaRPr lang="ru-KZ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74" y="1845734"/>
            <a:ext cx="10614906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 Аэрокосмические методы географических исследований : учебник для вузов, Книжников, Ю. Ф., 2004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Геоинформационное картографирование : методы геоинформатики и цифровой обработки космических снимков: учебник для вузов, Лурье, И. К., 2010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Геоинформационные технологии в экономике, учебно-методическое пособие, ГУ-ВШЭ,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Нижегор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фил., Науч.-уч.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лабор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колич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анализа и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моделиров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экон., 116 с.,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Турлапов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В. Е., 2007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Разработка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геоприложений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на языке Python : разработка сложных картографических приложений с нуля с использованием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геоинструментальных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средств Python 3, Вестра, Э., 2017</a:t>
            </a:r>
          </a:p>
          <a:p>
            <a:pPr marL="342900" lvl="0" indent="-342900" algn="just">
              <a:buFont typeface="+mj-lt"/>
              <a:buAutoNum type="arabicPeriod"/>
              <a:tabLst>
                <a:tab pos="-800100" algn="r"/>
                <a:tab pos="252095" algn="l"/>
              </a:tabLst>
            </a:pPr>
            <a:endParaRPr lang="ru-KZ" sz="1000" dirty="0">
              <a:effectLst/>
              <a:ea typeface="Times New Roman" panose="02020603050405020304" pitchFamily="18" charset="0"/>
            </a:endParaRPr>
          </a:p>
          <a:p>
            <a:endParaRPr lang="ru-KZ" sz="1000" dirty="0"/>
          </a:p>
        </p:txBody>
      </p:sp>
    </p:spTree>
    <p:extLst>
      <p:ext uri="{BB962C8B-B14F-4D97-AF65-F5344CB8AC3E}">
        <p14:creationId xmlns:p14="http://schemas.microsoft.com/office/powerpoint/2010/main" val="2107386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310" y="1859764"/>
            <a:ext cx="10058400" cy="1450757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</TotalTime>
  <Words>658</Words>
  <Application>Microsoft Office PowerPoint</Application>
  <PresentationFormat>Широкоэкранный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Цифровые технологии  картографирования: </vt:lpstr>
      <vt:lpstr>Цифровые технологии  картографирования в производственном аспекте:</vt:lpstr>
      <vt:lpstr>Связь цифровых технологий  картографирования со смежными областями науки и производства</vt:lpstr>
      <vt:lpstr>Важнейшие особенности цифровых технологий  картографирования: </vt:lpstr>
      <vt:lpstr>Составные части цифровых технологий  картографирования</vt:lpstr>
      <vt:lpstr>Составные части цифровых технологий  картографирования</vt:lpstr>
      <vt:lpstr>Презентация PowerPoint</vt:lpstr>
      <vt:lpstr>Рекомендуемая литература</vt:lpstr>
      <vt:lpstr>Рекомендуемая литература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ГИС и обработка геодезических данных</dc:title>
  <dc:creator>Acer</dc:creator>
  <cp:lastModifiedBy>Acer</cp:lastModifiedBy>
  <cp:revision>5</cp:revision>
  <dcterms:created xsi:type="dcterms:W3CDTF">2024-09-18T15:24:00Z</dcterms:created>
  <dcterms:modified xsi:type="dcterms:W3CDTF">2024-09-19T03:20:14Z</dcterms:modified>
</cp:coreProperties>
</file>